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9"/>
  </p:notesMasterIdLst>
  <p:sldIdLst>
    <p:sldId id="256" r:id="rId3"/>
    <p:sldId id="284" r:id="rId4"/>
    <p:sldId id="321" r:id="rId5"/>
    <p:sldId id="322" r:id="rId6"/>
    <p:sldId id="323" r:id="rId7"/>
    <p:sldId id="294" r:id="rId8"/>
    <p:sldId id="316" r:id="rId9"/>
    <p:sldId id="319" r:id="rId10"/>
    <p:sldId id="318" r:id="rId11"/>
    <p:sldId id="317" r:id="rId12"/>
    <p:sldId id="315" r:id="rId13"/>
    <p:sldId id="324" r:id="rId14"/>
    <p:sldId id="299" r:id="rId15"/>
    <p:sldId id="301" r:id="rId16"/>
    <p:sldId id="325" r:id="rId17"/>
    <p:sldId id="288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86736" autoAdjust="0"/>
  </p:normalViewPr>
  <p:slideViewPr>
    <p:cSldViewPr snapToGrid="0">
      <p:cViewPr varScale="1">
        <p:scale>
          <a:sx n="130" d="100"/>
          <a:sy n="130" d="100"/>
        </p:scale>
        <p:origin x="1074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g>
</file>

<file path=ppt/media/image17.jp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sz="11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23615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1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 more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1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http://www.geeetech.com/wiki/index.php/L298N_Motor_Driver_Board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1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Tutorial http://www.instructables.com/id/Control-DC-and-stepper-motors-with-L298N-Dual-Motor/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 sz="1100" b="1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*H-Bridges</a:t>
            </a:r>
            <a:r>
              <a:rPr lang="en-US" sz="11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can also be used for </a:t>
            </a:r>
            <a:r>
              <a:rPr lang="en-US" sz="1100" kern="1200" dirty="0">
                <a:solidFill>
                  <a:schemeClr val="bg1"/>
                </a:solidFill>
              </a:rPr>
              <a:t>other projects such as driving the brightness of certain lighting projects such as high powered LED arrays.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 sz="1100" kern="1200" dirty="0">
                <a:solidFill>
                  <a:schemeClr val="bg1"/>
                </a:solidFill>
              </a:rPr>
              <a:t>*</a:t>
            </a:r>
            <a:r>
              <a:rPr lang="en-US" sz="1100" b="1" kern="1200" dirty="0">
                <a:solidFill>
                  <a:schemeClr val="bg1"/>
                </a:solidFill>
              </a:rPr>
              <a:t>Pulse Width </a:t>
            </a:r>
            <a:r>
              <a:rPr lang="en-US" sz="1100" kern="1200" dirty="0">
                <a:solidFill>
                  <a:schemeClr val="bg1"/>
                </a:solidFill>
              </a:rPr>
              <a:t>Modulation is a means in controlling the duration of an electronic pulse</a:t>
            </a:r>
          </a:p>
          <a:p>
            <a:pPr lvl="0"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*Motors are rated at </a:t>
            </a:r>
            <a:r>
              <a:rPr lang="en-US" sz="1100" b="1" kern="1200" dirty="0">
                <a:solidFill>
                  <a:schemeClr val="bg1"/>
                </a:solidFill>
              </a:rPr>
              <a:t>certain voltages </a:t>
            </a:r>
            <a:r>
              <a:rPr lang="en-US" sz="1100" kern="1200" dirty="0">
                <a:solidFill>
                  <a:schemeClr val="bg1"/>
                </a:solidFill>
              </a:rPr>
              <a:t>and can be </a:t>
            </a:r>
            <a:r>
              <a:rPr lang="en-US" sz="1100" b="1" kern="1200" dirty="0">
                <a:solidFill>
                  <a:schemeClr val="bg1"/>
                </a:solidFill>
              </a:rPr>
              <a:t>damaged</a:t>
            </a:r>
            <a:r>
              <a:rPr lang="en-US" sz="1100" kern="1200" dirty="0">
                <a:solidFill>
                  <a:schemeClr val="bg1"/>
                </a:solidFill>
              </a:rPr>
              <a:t> if the voltage is applied to heavily or if it is dropped quickly </a:t>
            </a:r>
            <a:r>
              <a:rPr lang="en-US" sz="1100" b="0" kern="1200" dirty="0">
                <a:solidFill>
                  <a:schemeClr val="bg1"/>
                </a:solidFill>
              </a:rPr>
              <a:t>to</a:t>
            </a:r>
            <a:r>
              <a:rPr lang="en-US" sz="1100" b="1" kern="1200" dirty="0">
                <a:solidFill>
                  <a:schemeClr val="bg1"/>
                </a:solidFill>
              </a:rPr>
              <a:t> slow the motor down</a:t>
            </a:r>
            <a:r>
              <a:rPr lang="en-US" sz="1100" kern="1200" dirty="0">
                <a:solidFill>
                  <a:schemeClr val="bg1"/>
                </a:solidFill>
              </a:rPr>
              <a:t>.</a:t>
            </a:r>
          </a:p>
          <a:p>
            <a:pPr lvl="0"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The </a:t>
            </a:r>
            <a:r>
              <a:rPr lang="en-US" sz="1100" b="1" kern="1200" dirty="0">
                <a:solidFill>
                  <a:schemeClr val="bg1"/>
                </a:solidFill>
              </a:rPr>
              <a:t>longer the pulses </a:t>
            </a:r>
            <a:r>
              <a:rPr lang="en-US" sz="1100" kern="1200" dirty="0">
                <a:solidFill>
                  <a:schemeClr val="bg1"/>
                </a:solidFill>
              </a:rPr>
              <a:t>the </a:t>
            </a:r>
            <a:r>
              <a:rPr lang="en-US" sz="1100" b="1" kern="1200" dirty="0">
                <a:solidFill>
                  <a:schemeClr val="bg1"/>
                </a:solidFill>
              </a:rPr>
              <a:t>faster</a:t>
            </a:r>
            <a:r>
              <a:rPr lang="en-US" sz="1100" kern="1200" dirty="0">
                <a:solidFill>
                  <a:schemeClr val="bg1"/>
                </a:solidFill>
              </a:rPr>
              <a:t> the wheel will turn, the </a:t>
            </a:r>
            <a:r>
              <a:rPr lang="en-US" sz="1100" b="1" kern="1200" dirty="0">
                <a:solidFill>
                  <a:schemeClr val="bg1"/>
                </a:solidFill>
              </a:rPr>
              <a:t>shorter the pulses</a:t>
            </a:r>
            <a:r>
              <a:rPr lang="en-US" sz="1100" kern="1200" dirty="0">
                <a:solidFill>
                  <a:schemeClr val="bg1"/>
                </a:solidFill>
              </a:rPr>
              <a:t>, the</a:t>
            </a:r>
            <a:r>
              <a:rPr lang="en-US" sz="1100" b="1" kern="1200" dirty="0">
                <a:solidFill>
                  <a:schemeClr val="bg1"/>
                </a:solidFill>
              </a:rPr>
              <a:t> slower </a:t>
            </a:r>
            <a:r>
              <a:rPr lang="en-US" sz="1100" kern="1200" dirty="0">
                <a:solidFill>
                  <a:schemeClr val="bg1"/>
                </a:solidFill>
              </a:rPr>
              <a:t>the water wheel will turn.</a:t>
            </a:r>
            <a:endParaRPr lang="en-US" sz="11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lang="en-US" sz="1100" kern="1200" dirty="0">
              <a:solidFill>
                <a:schemeClr val="bg1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lang="en-US" sz="1100" kern="1200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lang="en-US" sz="11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90554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1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 more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1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http://www.geeetech.com/wiki/index.php/L298N_Motor_Driver_Board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1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Tutorial http://www.instructables.com/id/Control-DC-and-stepper-motors-with-L298N-Dual-Motor/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 sz="1100" b="1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*H-Bridges</a:t>
            </a:r>
            <a:r>
              <a:rPr lang="en-US" sz="1100" b="0" i="0" u="none" strike="noStrike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can also be used for </a:t>
            </a:r>
            <a:r>
              <a:rPr lang="en-US" sz="1100" kern="1200" dirty="0">
                <a:solidFill>
                  <a:schemeClr val="bg1"/>
                </a:solidFill>
              </a:rPr>
              <a:t>other projects such as driving the brightness of certain lighting projects such as high powered LED arrays.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en-US" sz="1100" kern="1200" dirty="0">
                <a:solidFill>
                  <a:schemeClr val="bg1"/>
                </a:solidFill>
              </a:rPr>
              <a:t>*</a:t>
            </a:r>
            <a:r>
              <a:rPr lang="en-US" sz="1100" b="1" kern="1200" dirty="0">
                <a:solidFill>
                  <a:schemeClr val="bg1"/>
                </a:solidFill>
              </a:rPr>
              <a:t>Pulse Width </a:t>
            </a:r>
            <a:r>
              <a:rPr lang="en-US" sz="1100" kern="1200" dirty="0">
                <a:solidFill>
                  <a:schemeClr val="bg1"/>
                </a:solidFill>
              </a:rPr>
              <a:t>Modulation is a means in controlling the duration of an electronic pulse</a:t>
            </a:r>
          </a:p>
          <a:p>
            <a:pPr lvl="0"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*Motors are rated at </a:t>
            </a:r>
            <a:r>
              <a:rPr lang="en-US" sz="1100" b="1" kern="1200" dirty="0">
                <a:solidFill>
                  <a:schemeClr val="bg1"/>
                </a:solidFill>
              </a:rPr>
              <a:t>certain voltages </a:t>
            </a:r>
            <a:r>
              <a:rPr lang="en-US" sz="1100" kern="1200" dirty="0">
                <a:solidFill>
                  <a:schemeClr val="bg1"/>
                </a:solidFill>
              </a:rPr>
              <a:t>and can be </a:t>
            </a:r>
            <a:r>
              <a:rPr lang="en-US" sz="1100" b="1" kern="1200" dirty="0">
                <a:solidFill>
                  <a:schemeClr val="bg1"/>
                </a:solidFill>
              </a:rPr>
              <a:t>damaged</a:t>
            </a:r>
            <a:r>
              <a:rPr lang="en-US" sz="1100" kern="1200" dirty="0">
                <a:solidFill>
                  <a:schemeClr val="bg1"/>
                </a:solidFill>
              </a:rPr>
              <a:t> if the voltage is applied to heavily or if it is dropped quickly </a:t>
            </a:r>
            <a:r>
              <a:rPr lang="en-US" sz="1100" b="0" kern="1200" dirty="0">
                <a:solidFill>
                  <a:schemeClr val="bg1"/>
                </a:solidFill>
              </a:rPr>
              <a:t>to</a:t>
            </a:r>
            <a:r>
              <a:rPr lang="en-US" sz="1100" b="1" kern="1200" dirty="0">
                <a:solidFill>
                  <a:schemeClr val="bg1"/>
                </a:solidFill>
              </a:rPr>
              <a:t> slow the motor down</a:t>
            </a:r>
            <a:r>
              <a:rPr lang="en-US" sz="1100" kern="1200" dirty="0">
                <a:solidFill>
                  <a:schemeClr val="bg1"/>
                </a:solidFill>
              </a:rPr>
              <a:t>.</a:t>
            </a:r>
          </a:p>
          <a:p>
            <a:pPr lvl="0"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The </a:t>
            </a:r>
            <a:r>
              <a:rPr lang="en-US" sz="1100" b="1" kern="1200" dirty="0">
                <a:solidFill>
                  <a:schemeClr val="bg1"/>
                </a:solidFill>
              </a:rPr>
              <a:t>longer the pulses </a:t>
            </a:r>
            <a:r>
              <a:rPr lang="en-US" sz="1100" kern="1200" dirty="0">
                <a:solidFill>
                  <a:schemeClr val="bg1"/>
                </a:solidFill>
              </a:rPr>
              <a:t>the </a:t>
            </a:r>
            <a:r>
              <a:rPr lang="en-US" sz="1100" b="1" kern="1200" dirty="0">
                <a:solidFill>
                  <a:schemeClr val="bg1"/>
                </a:solidFill>
              </a:rPr>
              <a:t>faster</a:t>
            </a:r>
            <a:r>
              <a:rPr lang="en-US" sz="1100" kern="1200" dirty="0">
                <a:solidFill>
                  <a:schemeClr val="bg1"/>
                </a:solidFill>
              </a:rPr>
              <a:t> the wheel will turn, the </a:t>
            </a:r>
            <a:r>
              <a:rPr lang="en-US" sz="1100" b="1" kern="1200" dirty="0">
                <a:solidFill>
                  <a:schemeClr val="bg1"/>
                </a:solidFill>
              </a:rPr>
              <a:t>shorter the pulses</a:t>
            </a:r>
            <a:r>
              <a:rPr lang="en-US" sz="1100" kern="1200" dirty="0">
                <a:solidFill>
                  <a:schemeClr val="bg1"/>
                </a:solidFill>
              </a:rPr>
              <a:t>, the</a:t>
            </a:r>
            <a:r>
              <a:rPr lang="en-US" sz="1100" b="1" kern="1200" dirty="0">
                <a:solidFill>
                  <a:schemeClr val="bg1"/>
                </a:solidFill>
              </a:rPr>
              <a:t> slower </a:t>
            </a:r>
            <a:r>
              <a:rPr lang="en-US" sz="1100" kern="1200" dirty="0">
                <a:solidFill>
                  <a:schemeClr val="bg1"/>
                </a:solidFill>
              </a:rPr>
              <a:t>the water wheel will turn.</a:t>
            </a:r>
            <a:endParaRPr lang="en-US" sz="11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lang="en-US" sz="1100" kern="1200" dirty="0">
              <a:solidFill>
                <a:schemeClr val="bg1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lang="en-US" sz="1100" kern="1200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lang="en-US" sz="11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484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86651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99133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4643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7096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171450" lvl="0" indent="-171450" rtl="0">
              <a:spcBef>
                <a:spcPts val="0"/>
              </a:spcBef>
              <a:buFont typeface="Wingdings" panose="05000000000000000000" pitchFamily="2" charset="2"/>
              <a:buChar char="à"/>
            </a:pPr>
            <a:endParaRPr dirty="0"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7058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171450" lvl="0" indent="-171450" rtl="0">
              <a:spcBef>
                <a:spcPts val="0"/>
              </a:spcBef>
              <a:buFont typeface="Wingdings" panose="05000000000000000000" pitchFamily="2" charset="2"/>
              <a:buChar char="à"/>
            </a:pPr>
            <a:endParaRPr dirty="0"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9305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171450" lvl="0" indent="-171450" rtl="0">
              <a:spcBef>
                <a:spcPts val="0"/>
              </a:spcBef>
              <a:buFont typeface="Wingdings" panose="05000000000000000000" pitchFamily="2" charset="2"/>
              <a:buChar char="à"/>
            </a:pPr>
            <a:endParaRPr dirty="0"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6174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171450" lvl="0" indent="-171450" rtl="0">
              <a:spcBef>
                <a:spcPts val="0"/>
              </a:spcBef>
              <a:buFont typeface="Wingdings" panose="05000000000000000000" pitchFamily="2" charset="2"/>
              <a:buChar char="à"/>
            </a:pPr>
            <a:endParaRPr dirty="0"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9605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sz="11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6262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sz="11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4906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sz="11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7156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sz="11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1981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900113"/>
            <a:ext cx="4038600" cy="2545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4648200" y="900113"/>
            <a:ext cx="4038600" cy="2545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8" name="Shape 108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 rot="5400000">
            <a:off x="2874750" y="-1217399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 rot="5400000">
            <a:off x="6012600" y="771581"/>
            <a:ext cx="3291000" cy="20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 rot="5400000">
            <a:off x="1821600" y="-1209619"/>
            <a:ext cx="3291000" cy="601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ctrTitle"/>
          </p:nvPr>
        </p:nvSpPr>
        <p:spPr>
          <a:xfrm>
            <a:off x="659672" y="1221600"/>
            <a:ext cx="7772400" cy="11025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rgbClr val="FFFFFF"/>
                </a:solidFill>
              </a:rPr>
              <a:t>Driverless Car-Part I</a:t>
            </a:r>
            <a:endParaRPr lang="en" dirty="0">
              <a:solidFill>
                <a:srgbClr val="FFFFFF"/>
              </a:solidFill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FFFFFF"/>
                </a:solidFill>
              </a:rPr>
              <a:t>Presented By : The Assembly Team</a:t>
            </a:r>
          </a:p>
        </p:txBody>
      </p:sp>
      <p:sp>
        <p:nvSpPr>
          <p:cNvPr id="2" name="AutoShape 2" descr="Image result for smart phone clip art">
            <a:extLst>
              <a:ext uri="{FF2B5EF4-FFF2-40B4-BE49-F238E27FC236}">
                <a16:creationId xmlns:a16="http://schemas.microsoft.com/office/drawing/2014/main" id="{5CE146E8-D995-479E-AB98-A501A820ADD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66192" y="2350284"/>
            <a:ext cx="1878665" cy="1878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Image result for smart phone clip art">
            <a:extLst>
              <a:ext uri="{FF2B5EF4-FFF2-40B4-BE49-F238E27FC236}">
                <a16:creationId xmlns:a16="http://schemas.microsoft.com/office/drawing/2014/main" id="{80AC078B-D2E7-49BC-9108-2A56E59D202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199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Pi camera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5122" name="Picture 2" descr="Image result for pi camera">
            <a:extLst>
              <a:ext uri="{FF2B5EF4-FFF2-40B4-BE49-F238E27FC236}">
                <a16:creationId xmlns:a16="http://schemas.microsoft.com/office/drawing/2014/main" id="{EEB927A1-2788-41FB-94F4-BC180E320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972" y="1166326"/>
            <a:ext cx="3262215" cy="3262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837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199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L298N Motor Driver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3" name="Picture 2" descr="A circuit board&#10;&#10;Description generated with very high confidence">
            <a:extLst>
              <a:ext uri="{FF2B5EF4-FFF2-40B4-BE49-F238E27FC236}">
                <a16:creationId xmlns:a16="http://schemas.microsoft.com/office/drawing/2014/main" id="{643F03CC-F3A3-49C9-AFB4-5AD141CCD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498" y="1270062"/>
            <a:ext cx="3533587" cy="286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955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199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Architecture Diagram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5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82903D74-D12D-43E3-965F-216C48B1F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642" y="1150634"/>
            <a:ext cx="6024716" cy="33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890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199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Todays workshop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C6EFEB-5407-433A-82BF-A881EBB587BF}"/>
              </a:ext>
            </a:extLst>
          </p:cNvPr>
          <p:cNvSpPr txBox="1"/>
          <p:nvPr/>
        </p:nvSpPr>
        <p:spPr>
          <a:xfrm>
            <a:off x="1082351" y="1147665"/>
            <a:ext cx="65780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Car to be moved around using a mobile phone connected to the raspberry pi by Bluetooth.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As the car moves, sensor data (infrared, ultrasonic and accelerometer readings) will be sent to the IBM cloud for further processing</a:t>
            </a:r>
          </a:p>
        </p:txBody>
      </p:sp>
    </p:spTree>
    <p:extLst>
      <p:ext uri="{BB962C8B-B14F-4D97-AF65-F5344CB8AC3E}">
        <p14:creationId xmlns:p14="http://schemas.microsoft.com/office/powerpoint/2010/main" val="3117592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200" y="205273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The Circuit Diagram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3" name="Picture 2" descr="A circuit board&#10;&#10;Description generated with very high confidence">
            <a:extLst>
              <a:ext uri="{FF2B5EF4-FFF2-40B4-BE49-F238E27FC236}">
                <a16:creationId xmlns:a16="http://schemas.microsoft.com/office/drawing/2014/main" id="{86653EC3-0E71-406E-B123-A81917D1B6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205273"/>
            <a:ext cx="8229600" cy="469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162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200" y="205273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Software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2E0528-3D16-4E9C-82D4-F272D4F1FCC2}"/>
              </a:ext>
            </a:extLst>
          </p:cNvPr>
          <p:cNvSpPr txBox="1"/>
          <p:nvPr/>
        </p:nvSpPr>
        <p:spPr>
          <a:xfrm>
            <a:off x="1069258" y="1260987"/>
            <a:ext cx="779452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Register to IBM cloud</a:t>
            </a:r>
          </a:p>
          <a:p>
            <a:r>
              <a:rPr lang="en-US" sz="2800" dirty="0">
                <a:solidFill>
                  <a:schemeClr val="tx1"/>
                </a:solidFill>
                <a:highlight>
                  <a:srgbClr val="FFFF00"/>
                </a:highlight>
              </a:rPr>
              <a:t>http://ibm.biz/AssemblyCar1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To get the instructions and other files go to:</a:t>
            </a:r>
          </a:p>
          <a:p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https://github.com/Kuroi-Yuki/Driver-Behaviour-Node-RED</a:t>
            </a:r>
          </a:p>
          <a:p>
            <a:endParaRPr lang="en-US" sz="2000" b="1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https://github.com/The-Assembly/IBM_selfdriving</a:t>
            </a:r>
          </a:p>
          <a:p>
            <a:endParaRPr lang="en-US" sz="2000" b="1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Download </a:t>
            </a:r>
            <a:r>
              <a:rPr lang="en-US" sz="2000" b="1" dirty="0" err="1">
                <a:solidFill>
                  <a:schemeClr val="bg1"/>
                </a:solidFill>
              </a:rPr>
              <a:t>Blueterm</a:t>
            </a:r>
            <a:r>
              <a:rPr lang="en-US" sz="2000" b="1" dirty="0">
                <a:solidFill>
                  <a:schemeClr val="bg1"/>
                </a:solidFill>
              </a:rPr>
              <a:t> on your phone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025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38">
            <a:extLst>
              <a:ext uri="{FF2B5EF4-FFF2-40B4-BE49-F238E27FC236}">
                <a16:creationId xmlns:a16="http://schemas.microsoft.com/office/drawing/2014/main" id="{5ED2B87D-95CC-457C-B6E4-30C1C947F0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1223" y="205979"/>
            <a:ext cx="67707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182880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" dirty="0">
                <a:solidFill>
                  <a:srgbClr val="FFFFFF"/>
                </a:solidFill>
              </a:rPr>
              <a:t>THANK YOU</a:t>
            </a:r>
          </a:p>
        </p:txBody>
      </p:sp>
      <p:pic>
        <p:nvPicPr>
          <p:cNvPr id="3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6A3E1171-8111-4E09-B420-DBFEAB288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Shape 238">
            <a:extLst>
              <a:ext uri="{FF2B5EF4-FFF2-40B4-BE49-F238E27FC236}">
                <a16:creationId xmlns:a16="http://schemas.microsoft.com/office/drawing/2014/main" id="{87075B69-225D-460E-B804-22081EE745B1}"/>
              </a:ext>
            </a:extLst>
          </p:cNvPr>
          <p:cNvSpPr txBox="1">
            <a:spLocks/>
          </p:cNvSpPr>
          <p:nvPr/>
        </p:nvSpPr>
        <p:spPr>
          <a:xfrm>
            <a:off x="1312077" y="411958"/>
            <a:ext cx="67707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pPr marL="1828800" algn="l">
              <a:buSzPct val="25000"/>
            </a:pPr>
            <a:r>
              <a:rPr lang="en" dirty="0">
                <a:solidFill>
                  <a:srgbClr val="FFFFFF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80744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618638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200" dirty="0">
                <a:solidFill>
                  <a:srgbClr val="FFFFFF"/>
                </a:solidFill>
              </a:rPr>
              <a:t>Introduction</a:t>
            </a:r>
            <a:endParaRPr lang="en" sz="3200" dirty="0">
              <a:solidFill>
                <a:srgbClr val="FFFFFF"/>
              </a:solidFill>
            </a:endParaRPr>
          </a:p>
        </p:txBody>
      </p:sp>
      <p:sp>
        <p:nvSpPr>
          <p:cNvPr id="4" name="Shape 138">
            <a:extLst>
              <a:ext uri="{FF2B5EF4-FFF2-40B4-BE49-F238E27FC236}">
                <a16:creationId xmlns:a16="http://schemas.microsoft.com/office/drawing/2014/main" id="{EED157DD-E44E-4F79-B4BD-7D7434204B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6287" y="995326"/>
            <a:ext cx="8229600" cy="3388932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</a:pPr>
            <a:r>
              <a:rPr lang="en-US" sz="1600" dirty="0">
                <a:solidFill>
                  <a:schemeClr val="bg1"/>
                </a:solidFill>
              </a:rPr>
              <a:t>What is a</a:t>
            </a:r>
            <a:r>
              <a:rPr lang="en-US" sz="1600" b="1" u="sng" dirty="0">
                <a:solidFill>
                  <a:schemeClr val="bg1"/>
                </a:solidFill>
              </a:rPr>
              <a:t> driverless car</a:t>
            </a:r>
            <a:r>
              <a:rPr lang="en-US" sz="1600" dirty="0">
                <a:solidFill>
                  <a:schemeClr val="bg1"/>
                </a:solidFill>
              </a:rPr>
              <a:t>?</a:t>
            </a:r>
          </a:p>
          <a:p>
            <a:pPr marL="114300" lvl="0" indent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None/>
            </a:pPr>
            <a:r>
              <a:rPr lang="en-US" sz="1600" dirty="0">
                <a:solidFill>
                  <a:schemeClr val="bg1"/>
                </a:solidFill>
              </a:rPr>
              <a:t>A driverless car is an unmanned vehicle which uses data from surroundings to sense its environment to navigate around without any human input.</a:t>
            </a:r>
          </a:p>
          <a:p>
            <a:pPr marL="114300" lvl="0" indent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4A71A7-9BEE-4BF5-BDD6-B89D4B13FD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5084" y="2204356"/>
            <a:ext cx="3393831" cy="206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513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195892-821E-41EE-8E99-5B3E4CE1E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6EFBAE2-6B7A-4F26-8387-A9379A9DB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A police car parked on the side of a road&#10;&#10;Description generated with very high confidence">
            <a:extLst>
              <a:ext uri="{FF2B5EF4-FFF2-40B4-BE49-F238E27FC236}">
                <a16:creationId xmlns:a16="http://schemas.microsoft.com/office/drawing/2014/main" id="{18C0BB6C-BD59-4CB8-8C9E-D6CD9D719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891" y="2312088"/>
            <a:ext cx="2965167" cy="2223875"/>
          </a:xfrm>
          <a:prstGeom prst="rect">
            <a:avLst/>
          </a:prstGeom>
        </p:spPr>
      </p:pic>
      <p:pic>
        <p:nvPicPr>
          <p:cNvPr id="11" name="Picture 10" descr="A car parked on the side of a road&#10;&#10;Description generated with very high confidence">
            <a:extLst>
              <a:ext uri="{FF2B5EF4-FFF2-40B4-BE49-F238E27FC236}">
                <a16:creationId xmlns:a16="http://schemas.microsoft.com/office/drawing/2014/main" id="{3F5C936B-772B-4F8F-B1B8-6AA5C8D64B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6726" y="2563891"/>
            <a:ext cx="4226047" cy="2373630"/>
          </a:xfrm>
          <a:prstGeom prst="rect">
            <a:avLst/>
          </a:prstGeom>
        </p:spPr>
      </p:pic>
      <p:pic>
        <p:nvPicPr>
          <p:cNvPr id="13" name="Picture 12" descr="A car parked on the side of a road&#10;&#10;Description generated with very high confidence">
            <a:extLst>
              <a:ext uri="{FF2B5EF4-FFF2-40B4-BE49-F238E27FC236}">
                <a16:creationId xmlns:a16="http://schemas.microsoft.com/office/drawing/2014/main" id="{642FD66E-DA12-4E61-8472-E00D6C1031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7270" y="88213"/>
            <a:ext cx="3698753" cy="22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446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71F241AF-ECA3-4D28-B736-85AC30B41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1355" y="236125"/>
            <a:ext cx="4941290" cy="424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12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51">
            <a:extLst>
              <a:ext uri="{FF2B5EF4-FFF2-40B4-BE49-F238E27FC236}">
                <a16:creationId xmlns:a16="http://schemas.microsoft.com/office/drawing/2014/main" id="{3E78358B-8983-4470-9D4A-84157E9F93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4684" y="2086399"/>
            <a:ext cx="8229600" cy="618638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200" dirty="0">
                <a:solidFill>
                  <a:srgbClr val="FFFFFF"/>
                </a:solidFill>
              </a:rPr>
              <a:t>Driverless Car’s in Dubai</a:t>
            </a:r>
            <a:endParaRPr lang="en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466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199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Raspberry Pi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18B948-B124-4828-8E50-D97599E4E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999" y="1193425"/>
            <a:ext cx="4263001" cy="29237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D60EAF-F953-4CDC-B5BB-9BF5CB1709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193425"/>
            <a:ext cx="4460033" cy="292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346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199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Ultrasonic sensor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2052" name="Picture 4" descr="Related image">
            <a:extLst>
              <a:ext uri="{FF2B5EF4-FFF2-40B4-BE49-F238E27FC236}">
                <a16:creationId xmlns:a16="http://schemas.microsoft.com/office/drawing/2014/main" id="{A218A2CF-AA65-4664-A4E7-9AC5C84FA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870" y="1063379"/>
            <a:ext cx="3271546" cy="3271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3642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199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Infrared sensor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3074" name="Picture 2" descr="Image result for infrared sensor">
            <a:extLst>
              <a:ext uri="{FF2B5EF4-FFF2-40B4-BE49-F238E27FC236}">
                <a16:creationId xmlns:a16="http://schemas.microsoft.com/office/drawing/2014/main" id="{94FE8845-D18A-4669-8654-D35C1F1A4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025" y="916627"/>
            <a:ext cx="4339949" cy="3611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43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44">
            <a:extLst>
              <a:ext uri="{FF2B5EF4-FFF2-40B4-BE49-F238E27FC236}">
                <a16:creationId xmlns:a16="http://schemas.microsoft.com/office/drawing/2014/main" id="{10DFD969-97AE-41AC-B756-26BA759AA2A2}"/>
              </a:ext>
            </a:extLst>
          </p:cNvPr>
          <p:cNvSpPr txBox="1">
            <a:spLocks/>
          </p:cNvSpPr>
          <p:nvPr/>
        </p:nvSpPr>
        <p:spPr>
          <a:xfrm>
            <a:off x="457199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MPU-6050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4098" name="Picture 2" descr="Image result for mpu6050">
            <a:extLst>
              <a:ext uri="{FF2B5EF4-FFF2-40B4-BE49-F238E27FC236}">
                <a16:creationId xmlns:a16="http://schemas.microsoft.com/office/drawing/2014/main" id="{918373AB-A6C1-4CC1-A541-2F562CACA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041" y="970072"/>
            <a:ext cx="3398675" cy="33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204087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5008</TotalTime>
  <Words>160</Words>
  <Application>Microsoft Office PowerPoint</Application>
  <PresentationFormat>On-screen Show (16:9)</PresentationFormat>
  <Paragraphs>45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Wingdings</vt:lpstr>
      <vt:lpstr>Simple Light</vt:lpstr>
      <vt:lpstr>Office Theme</vt:lpstr>
      <vt:lpstr>Driverless Car-Part I</vt:lpstr>
      <vt:lpstr>Introduction</vt:lpstr>
      <vt:lpstr>PowerPoint Presentation</vt:lpstr>
      <vt:lpstr>PowerPoint Presentation</vt:lpstr>
      <vt:lpstr>Driverless Car’s in Dubai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 Balancing robot</dc:title>
  <dc:creator>mohamed suhail</dc:creator>
  <cp:lastModifiedBy>rahul korani</cp:lastModifiedBy>
  <cp:revision>131</cp:revision>
  <dcterms:modified xsi:type="dcterms:W3CDTF">2017-12-09T07:43:24Z</dcterms:modified>
</cp:coreProperties>
</file>